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6" r:id="rId7"/>
    <p:sldId id="270" r:id="rId8"/>
    <p:sldId id="271" r:id="rId9"/>
    <p:sldId id="272" r:id="rId10"/>
    <p:sldId id="273" r:id="rId11"/>
    <p:sldId id="274" r:id="rId12"/>
    <p:sldId id="275" r:id="rId13"/>
    <p:sldId id="276" r:id="rId14"/>
    <p:sldId id="277" r:id="rId15"/>
    <p:sldId id="279" r:id="rId16"/>
    <p:sldId id="265" r:id="rId17"/>
    <p:sldId id="258" r:id="rId18"/>
    <p:sldId id="262" r:id="rId19"/>
    <p:sldId id="263" r:id="rId20"/>
    <p:sldId id="264" r:id="rId21"/>
    <p:sldId id="267" r:id="rId22"/>
    <p:sldId id="268" r:id="rId23"/>
    <p:sldId id="269"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4/21/2018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4/21/2018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hyperlink" Target="http://socj.telkomuniversity.ac.id/ocs/index.php/indosc/indosc2016/paper/viewFile/117/8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C1FA-8F9D-44FA-B1B0-022C0BDD0A19}"/>
              </a:ext>
            </a:extLst>
          </p:cNvPr>
          <p:cNvSpPr>
            <a:spLocks noGrp="1"/>
          </p:cNvSpPr>
          <p:nvPr>
            <p:ph type="ctrTitle"/>
          </p:nvPr>
        </p:nvSpPr>
        <p:spPr/>
        <p:txBody>
          <a:bodyPr/>
          <a:lstStyle/>
          <a:p>
            <a:r>
              <a:rPr lang="id-ID" dirty="0"/>
              <a:t>Reinforcement Learning</a:t>
            </a:r>
          </a:p>
        </p:txBody>
      </p:sp>
      <p:sp>
        <p:nvSpPr>
          <p:cNvPr id="3" name="Subtitle 2">
            <a:extLst>
              <a:ext uri="{FF2B5EF4-FFF2-40B4-BE49-F238E27FC236}">
                <a16:creationId xmlns:a16="http://schemas.microsoft.com/office/drawing/2014/main" id="{B46D9508-CF02-4C6C-958E-3475581D5751}"/>
              </a:ext>
            </a:extLst>
          </p:cNvPr>
          <p:cNvSpPr>
            <a:spLocks noGrp="1"/>
          </p:cNvSpPr>
          <p:nvPr>
            <p:ph type="subTitle" idx="1"/>
          </p:nvPr>
        </p:nvSpPr>
        <p:spPr/>
        <p:txBody>
          <a:bodyPr/>
          <a:lstStyle/>
          <a:p>
            <a:endParaRPr lang="id-ID"/>
          </a:p>
        </p:txBody>
      </p:sp>
    </p:spTree>
    <p:extLst>
      <p:ext uri="{BB962C8B-B14F-4D97-AF65-F5344CB8AC3E}">
        <p14:creationId xmlns:p14="http://schemas.microsoft.com/office/powerpoint/2010/main" val="2878167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DE70-A295-4E66-8AC9-070DC2FE60A2}"/>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B226FE7A-CB68-45F3-A1C5-0C6F1CAF359A}"/>
              </a:ext>
            </a:extLst>
          </p:cNvPr>
          <p:cNvSpPr>
            <a:spLocks noGrp="1"/>
          </p:cNvSpPr>
          <p:nvPr>
            <p:ph sz="quarter" idx="13"/>
          </p:nvPr>
        </p:nvSpPr>
        <p:spPr/>
        <p:txBody>
          <a:bodyPr/>
          <a:lstStyle/>
          <a:p>
            <a:endParaRPr lang="id-ID" dirty="0"/>
          </a:p>
        </p:txBody>
      </p:sp>
      <p:pic>
        <p:nvPicPr>
          <p:cNvPr id="4" name="Picture 3">
            <a:extLst>
              <a:ext uri="{FF2B5EF4-FFF2-40B4-BE49-F238E27FC236}">
                <a16:creationId xmlns:a16="http://schemas.microsoft.com/office/drawing/2014/main" id="{270FB2EF-1B56-4B5F-824C-A179996F5F49}"/>
              </a:ext>
            </a:extLst>
          </p:cNvPr>
          <p:cNvPicPr>
            <a:picLocks noChangeAspect="1"/>
          </p:cNvPicPr>
          <p:nvPr/>
        </p:nvPicPr>
        <p:blipFill rotWithShape="1">
          <a:blip r:embed="rId2"/>
          <a:srcRect t="6488"/>
          <a:stretch/>
        </p:blipFill>
        <p:spPr>
          <a:xfrm>
            <a:off x="2753072" y="1010479"/>
            <a:ext cx="6685230" cy="4837042"/>
          </a:xfrm>
          <a:prstGeom prst="rect">
            <a:avLst/>
          </a:prstGeom>
        </p:spPr>
      </p:pic>
    </p:spTree>
    <p:extLst>
      <p:ext uri="{BB962C8B-B14F-4D97-AF65-F5344CB8AC3E}">
        <p14:creationId xmlns:p14="http://schemas.microsoft.com/office/powerpoint/2010/main" val="839058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95BDF-501F-40B2-8E80-C7EE4364C8C8}"/>
              </a:ext>
            </a:extLst>
          </p:cNvPr>
          <p:cNvSpPr>
            <a:spLocks noGrp="1"/>
          </p:cNvSpPr>
          <p:nvPr>
            <p:ph type="title"/>
          </p:nvPr>
        </p:nvSpPr>
        <p:spPr/>
        <p:txBody>
          <a:bodyPr/>
          <a:lstStyle/>
          <a:p>
            <a:r>
              <a:rPr lang="id-ID" dirty="0"/>
              <a:t>Immediate Reward</a:t>
            </a:r>
          </a:p>
        </p:txBody>
      </p:sp>
      <p:sp>
        <p:nvSpPr>
          <p:cNvPr id="3" name="Content Placeholder 2">
            <a:extLst>
              <a:ext uri="{FF2B5EF4-FFF2-40B4-BE49-F238E27FC236}">
                <a16:creationId xmlns:a16="http://schemas.microsoft.com/office/drawing/2014/main" id="{36B3EF99-98C5-4B34-9441-376F9BBC6049}"/>
              </a:ext>
            </a:extLst>
          </p:cNvPr>
          <p:cNvSpPr>
            <a:spLocks noGrp="1"/>
          </p:cNvSpPr>
          <p:nvPr>
            <p:ph sz="quarter" idx="13"/>
          </p:nvPr>
        </p:nvSpPr>
        <p:spPr/>
        <p:txBody>
          <a:bodyPr>
            <a:normAutofit fontScale="85000" lnSpcReduction="10000"/>
          </a:bodyPr>
          <a:lstStyle/>
          <a:p>
            <a:pPr marL="0" indent="0">
              <a:buNone/>
            </a:pPr>
            <a:r>
              <a:rPr lang="id-ID" dirty="0"/>
              <a:t>Immediate Reward yang digunakan untuk semua skenario MDP adalah sama, yaitu ditentukan berdasarkan kombinasi segment jalan pada satu state, dengan rule sebagai berikut : </a:t>
            </a:r>
          </a:p>
          <a:p>
            <a:r>
              <a:rPr lang="id-ID" dirty="0"/>
              <a:t>Semua immediate reward diberikan pada semua state baik yang reachable maupun yang unreachable. </a:t>
            </a:r>
          </a:p>
          <a:p>
            <a:r>
              <a:rPr lang="id-ID" dirty="0"/>
              <a:t>Masing-masing state mendapatkan nilai immediate reward sesuai dengan kombinasi segment state yang dimilikinya. </a:t>
            </a:r>
          </a:p>
          <a:p>
            <a:r>
              <a:rPr lang="id-ID" dirty="0"/>
              <a:t>Untuk segment Low (L), immediate reward = +20; </a:t>
            </a:r>
          </a:p>
          <a:p>
            <a:r>
              <a:rPr lang="id-ID" dirty="0"/>
              <a:t>Segment Medium (M) = -10</a:t>
            </a:r>
          </a:p>
          <a:p>
            <a:r>
              <a:rPr lang="id-ID" dirty="0"/>
              <a:t>Segment High (H) = -20</a:t>
            </a:r>
          </a:p>
        </p:txBody>
      </p:sp>
    </p:spTree>
    <p:extLst>
      <p:ext uri="{BB962C8B-B14F-4D97-AF65-F5344CB8AC3E}">
        <p14:creationId xmlns:p14="http://schemas.microsoft.com/office/powerpoint/2010/main" val="752409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6CC4-A5BB-4AA8-8C9F-957880AD588B}"/>
              </a:ext>
            </a:extLst>
          </p:cNvPr>
          <p:cNvSpPr>
            <a:spLocks noGrp="1"/>
          </p:cNvSpPr>
          <p:nvPr>
            <p:ph type="title"/>
          </p:nvPr>
        </p:nvSpPr>
        <p:spPr/>
        <p:txBody>
          <a:bodyPr/>
          <a:lstStyle/>
          <a:p>
            <a:r>
              <a:rPr lang="id-ID" dirty="0"/>
              <a:t>Value Iteration</a:t>
            </a:r>
          </a:p>
        </p:txBody>
      </p:sp>
      <p:sp>
        <p:nvSpPr>
          <p:cNvPr id="3" name="Content Placeholder 2">
            <a:extLst>
              <a:ext uri="{FF2B5EF4-FFF2-40B4-BE49-F238E27FC236}">
                <a16:creationId xmlns:a16="http://schemas.microsoft.com/office/drawing/2014/main" id="{64AEBDD7-8CA2-4117-BCEB-5EC0FE3FD2A3}"/>
              </a:ext>
            </a:extLst>
          </p:cNvPr>
          <p:cNvSpPr>
            <a:spLocks noGrp="1"/>
          </p:cNvSpPr>
          <p:nvPr>
            <p:ph sz="quarter" idx="13"/>
          </p:nvPr>
        </p:nvSpPr>
        <p:spPr/>
        <p:txBody>
          <a:bodyPr>
            <a:normAutofit fontScale="92500" lnSpcReduction="10000"/>
          </a:bodyPr>
          <a:lstStyle/>
          <a:p>
            <a:pPr algn="just"/>
            <a:r>
              <a:rPr lang="id-ID" dirty="0"/>
              <a:t>Value Iteration dilakukan untuk mendapatkan final policy, yaitu best action yang dapat dilakukan oleh suatu state untuk semua state space yang ada pada MDP. Langkah-langkah yang dilakukan value iteration berpusat, diawali dengan menentukan beberapa parameter untuk value iteration, yaitu threshold kriteria berhenti iterasi serta gamma/discount factor, kemudian iterasi dilakukan hingga state utility konvergen atau dengan kata lain memiliki delta dibawah threshold. Final policy yang dihasilkan oleh MDP bersifat per junction karena observasi dilakukan terhadap masing-masing junction dan setiap junction memiliki transition matrix nya sendiri, Salah satu contoh potongan tabel final policy yang dihasilkan dari value iteration pada MDP ini terdapat pada tabel berikut</a:t>
            </a:r>
          </a:p>
        </p:txBody>
      </p:sp>
    </p:spTree>
    <p:extLst>
      <p:ext uri="{BB962C8B-B14F-4D97-AF65-F5344CB8AC3E}">
        <p14:creationId xmlns:p14="http://schemas.microsoft.com/office/powerpoint/2010/main" val="14324368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CC2F-C249-4F24-A545-26EFD62CC966}"/>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4B8D6DC7-9EA0-446F-A0B9-D68E45C68109}"/>
              </a:ext>
            </a:extLst>
          </p:cNvPr>
          <p:cNvSpPr>
            <a:spLocks noGrp="1"/>
          </p:cNvSpPr>
          <p:nvPr>
            <p:ph sz="quarter" idx="13"/>
          </p:nvPr>
        </p:nvSpPr>
        <p:spPr/>
        <p:txBody>
          <a:bodyPr/>
          <a:lstStyle/>
          <a:p>
            <a:endParaRPr lang="id-ID"/>
          </a:p>
        </p:txBody>
      </p:sp>
      <p:pic>
        <p:nvPicPr>
          <p:cNvPr id="4" name="Picture 3">
            <a:extLst>
              <a:ext uri="{FF2B5EF4-FFF2-40B4-BE49-F238E27FC236}">
                <a16:creationId xmlns:a16="http://schemas.microsoft.com/office/drawing/2014/main" id="{129CDA6B-4759-4A6B-891B-45DB0AA9DFBA}"/>
              </a:ext>
            </a:extLst>
          </p:cNvPr>
          <p:cNvPicPr>
            <a:picLocks noChangeAspect="1"/>
          </p:cNvPicPr>
          <p:nvPr/>
        </p:nvPicPr>
        <p:blipFill>
          <a:blip r:embed="rId2"/>
          <a:stretch>
            <a:fillRect/>
          </a:stretch>
        </p:blipFill>
        <p:spPr>
          <a:xfrm>
            <a:off x="4112520" y="552392"/>
            <a:ext cx="3966334" cy="5753215"/>
          </a:xfrm>
          <a:prstGeom prst="rect">
            <a:avLst/>
          </a:prstGeom>
        </p:spPr>
      </p:pic>
    </p:spTree>
    <p:extLst>
      <p:ext uri="{BB962C8B-B14F-4D97-AF65-F5344CB8AC3E}">
        <p14:creationId xmlns:p14="http://schemas.microsoft.com/office/powerpoint/2010/main" val="14994839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B429F-2CD3-4F70-9EF2-EBE8455D56F1}"/>
              </a:ext>
            </a:extLst>
          </p:cNvPr>
          <p:cNvSpPr>
            <a:spLocks noGrp="1"/>
          </p:cNvSpPr>
          <p:nvPr>
            <p:ph type="title"/>
          </p:nvPr>
        </p:nvSpPr>
        <p:spPr/>
        <p:txBody>
          <a:bodyPr/>
          <a:lstStyle/>
          <a:p>
            <a:r>
              <a:rPr lang="id-ID" dirty="0"/>
              <a:t>Pencarian Parameter Optimal MDP</a:t>
            </a:r>
          </a:p>
        </p:txBody>
      </p:sp>
      <p:sp>
        <p:nvSpPr>
          <p:cNvPr id="3" name="Content Placeholder 2">
            <a:extLst>
              <a:ext uri="{FF2B5EF4-FFF2-40B4-BE49-F238E27FC236}">
                <a16:creationId xmlns:a16="http://schemas.microsoft.com/office/drawing/2014/main" id="{5333EDCD-1136-456E-AF5F-754A9198BC5E}"/>
              </a:ext>
            </a:extLst>
          </p:cNvPr>
          <p:cNvSpPr>
            <a:spLocks noGrp="1"/>
          </p:cNvSpPr>
          <p:nvPr>
            <p:ph sz="quarter" idx="13"/>
          </p:nvPr>
        </p:nvSpPr>
        <p:spPr/>
        <p:txBody>
          <a:bodyPr/>
          <a:lstStyle/>
          <a:p>
            <a:endParaRPr lang="id-ID" dirty="0"/>
          </a:p>
          <a:p>
            <a:endParaRPr lang="id-ID" dirty="0"/>
          </a:p>
          <a:p>
            <a:endParaRPr lang="id-ID" dirty="0"/>
          </a:p>
          <a:p>
            <a:endParaRPr lang="id-ID" dirty="0"/>
          </a:p>
          <a:p>
            <a:r>
              <a:rPr lang="id-ID" dirty="0"/>
              <a:t>Rt = Akumulasi reward pada satu time step iterasi. </a:t>
            </a:r>
          </a:p>
          <a:p>
            <a:r>
              <a:rPr lang="el-GR" dirty="0"/>
              <a:t> </a:t>
            </a:r>
            <a:r>
              <a:rPr lang="id-ID" dirty="0"/>
              <a:t>    </a:t>
            </a:r>
            <a:r>
              <a:rPr lang="el-GR" dirty="0"/>
              <a:t>= </a:t>
            </a:r>
            <a:r>
              <a:rPr lang="id-ID" dirty="0"/>
              <a:t>discount factor, nilai yang memotong reward untuk step iterasi selanjutnya. </a:t>
            </a:r>
          </a:p>
        </p:txBody>
      </p:sp>
      <p:pic>
        <p:nvPicPr>
          <p:cNvPr id="7" name="Picture 6">
            <a:extLst>
              <a:ext uri="{FF2B5EF4-FFF2-40B4-BE49-F238E27FC236}">
                <a16:creationId xmlns:a16="http://schemas.microsoft.com/office/drawing/2014/main" id="{C4AC9ABD-861D-4373-9ABF-53C18534A7F2}"/>
              </a:ext>
            </a:extLst>
          </p:cNvPr>
          <p:cNvPicPr>
            <a:picLocks noChangeAspect="1"/>
          </p:cNvPicPr>
          <p:nvPr/>
        </p:nvPicPr>
        <p:blipFill>
          <a:blip r:embed="rId2"/>
          <a:stretch>
            <a:fillRect/>
          </a:stretch>
        </p:blipFill>
        <p:spPr>
          <a:xfrm>
            <a:off x="3636383" y="2804415"/>
            <a:ext cx="4918607" cy="624585"/>
          </a:xfrm>
          <a:prstGeom prst="rect">
            <a:avLst/>
          </a:prstGeom>
        </p:spPr>
      </p:pic>
      <p:pic>
        <p:nvPicPr>
          <p:cNvPr id="8" name="Picture 7">
            <a:extLst>
              <a:ext uri="{FF2B5EF4-FFF2-40B4-BE49-F238E27FC236}">
                <a16:creationId xmlns:a16="http://schemas.microsoft.com/office/drawing/2014/main" id="{B03D8B68-0DCB-4639-9722-8A78D8BA8F6F}"/>
              </a:ext>
            </a:extLst>
          </p:cNvPr>
          <p:cNvPicPr>
            <a:picLocks noChangeAspect="1"/>
          </p:cNvPicPr>
          <p:nvPr/>
        </p:nvPicPr>
        <p:blipFill>
          <a:blip r:embed="rId3"/>
          <a:stretch>
            <a:fillRect/>
          </a:stretch>
        </p:blipFill>
        <p:spPr>
          <a:xfrm>
            <a:off x="1209261" y="4793974"/>
            <a:ext cx="288235" cy="432353"/>
          </a:xfrm>
          <a:prstGeom prst="rect">
            <a:avLst/>
          </a:prstGeom>
        </p:spPr>
      </p:pic>
    </p:spTree>
    <p:extLst>
      <p:ext uri="{BB962C8B-B14F-4D97-AF65-F5344CB8AC3E}">
        <p14:creationId xmlns:p14="http://schemas.microsoft.com/office/powerpoint/2010/main" val="14156699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EF978-23D6-4553-9144-ADA9BDD5E0D5}"/>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2373B5DC-D5F3-4C8B-8726-6ADE842CDCB0}"/>
              </a:ext>
            </a:extLst>
          </p:cNvPr>
          <p:cNvSpPr>
            <a:spLocks noGrp="1"/>
          </p:cNvSpPr>
          <p:nvPr>
            <p:ph sz="quarter" idx="13"/>
          </p:nvPr>
        </p:nvSpPr>
        <p:spPr/>
        <p:txBody>
          <a:bodyPr/>
          <a:lstStyle/>
          <a:p>
            <a:endParaRPr lang="id-ID" dirty="0"/>
          </a:p>
        </p:txBody>
      </p:sp>
      <p:pic>
        <p:nvPicPr>
          <p:cNvPr id="4" name="Picture 3">
            <a:extLst>
              <a:ext uri="{FF2B5EF4-FFF2-40B4-BE49-F238E27FC236}">
                <a16:creationId xmlns:a16="http://schemas.microsoft.com/office/drawing/2014/main" id="{DCBE8F17-FDC5-4D7B-BE19-4C71ABA42F3A}"/>
              </a:ext>
            </a:extLst>
          </p:cNvPr>
          <p:cNvPicPr>
            <a:picLocks noChangeAspect="1"/>
          </p:cNvPicPr>
          <p:nvPr/>
        </p:nvPicPr>
        <p:blipFill>
          <a:blip r:embed="rId2"/>
          <a:stretch>
            <a:fillRect/>
          </a:stretch>
        </p:blipFill>
        <p:spPr>
          <a:xfrm>
            <a:off x="2435776" y="3324443"/>
            <a:ext cx="7344016" cy="1886404"/>
          </a:xfrm>
          <a:prstGeom prst="rect">
            <a:avLst/>
          </a:prstGeom>
        </p:spPr>
      </p:pic>
      <p:pic>
        <p:nvPicPr>
          <p:cNvPr id="5" name="Picture 4">
            <a:extLst>
              <a:ext uri="{FF2B5EF4-FFF2-40B4-BE49-F238E27FC236}">
                <a16:creationId xmlns:a16="http://schemas.microsoft.com/office/drawing/2014/main" id="{779C2A11-0588-4F03-AB9A-209E07AFD6EC}"/>
              </a:ext>
            </a:extLst>
          </p:cNvPr>
          <p:cNvPicPr>
            <a:picLocks noChangeAspect="1"/>
          </p:cNvPicPr>
          <p:nvPr/>
        </p:nvPicPr>
        <p:blipFill>
          <a:blip r:embed="rId3"/>
          <a:stretch>
            <a:fillRect/>
          </a:stretch>
        </p:blipFill>
        <p:spPr>
          <a:xfrm>
            <a:off x="2893635" y="1032491"/>
            <a:ext cx="6428298" cy="1711600"/>
          </a:xfrm>
          <a:prstGeom prst="rect">
            <a:avLst/>
          </a:prstGeom>
        </p:spPr>
      </p:pic>
    </p:spTree>
    <p:extLst>
      <p:ext uri="{BB962C8B-B14F-4D97-AF65-F5344CB8AC3E}">
        <p14:creationId xmlns:p14="http://schemas.microsoft.com/office/powerpoint/2010/main" val="26726076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1164-F09E-4C5B-8B98-C8CE630EE9F7}"/>
              </a:ext>
            </a:extLst>
          </p:cNvPr>
          <p:cNvSpPr>
            <a:spLocks noGrp="1"/>
          </p:cNvSpPr>
          <p:nvPr>
            <p:ph type="title"/>
          </p:nvPr>
        </p:nvSpPr>
        <p:spPr/>
        <p:txBody>
          <a:bodyPr/>
          <a:lstStyle/>
          <a:p>
            <a:r>
              <a:rPr lang="id-ID" dirty="0"/>
              <a:t>KESIMPULAN</a:t>
            </a:r>
          </a:p>
        </p:txBody>
      </p:sp>
      <p:sp>
        <p:nvSpPr>
          <p:cNvPr id="3" name="Content Placeholder 2">
            <a:extLst>
              <a:ext uri="{FF2B5EF4-FFF2-40B4-BE49-F238E27FC236}">
                <a16:creationId xmlns:a16="http://schemas.microsoft.com/office/drawing/2014/main" id="{653A932D-7C60-4C36-B4C8-4C0122F49B3B}"/>
              </a:ext>
            </a:extLst>
          </p:cNvPr>
          <p:cNvSpPr>
            <a:spLocks noGrp="1"/>
          </p:cNvSpPr>
          <p:nvPr>
            <p:ph sz="quarter" idx="13"/>
          </p:nvPr>
        </p:nvSpPr>
        <p:spPr/>
        <p:txBody>
          <a:bodyPr>
            <a:normAutofit lnSpcReduction="10000"/>
          </a:bodyPr>
          <a:lstStyle/>
          <a:p>
            <a:pPr algn="just"/>
            <a:r>
              <a:rPr lang="id-ID" dirty="0"/>
              <a:t>MDP dapat diimplementasikan dalam sistem TLC dan menghasilkan performansi yang baik, dengan rata-rata AJWT semua skenario yang paling rendah yaitu 29,89 detik.</a:t>
            </a:r>
          </a:p>
          <a:p>
            <a:pPr algn="just"/>
            <a:r>
              <a:rPr lang="id-ID" dirty="0"/>
              <a:t>MDP dengan parameter segment per jalur yang semakin banyak maka akan semakin minimal AJWT yang dihasilkan, sedangkan untuk parameter discount factor, semakin kecil discount factor yang diberikan untuk suatu model MDP, maka MDP akan cenderung konvergen lebih cepat namun memiliki final policy yang tidak matang, sehingga semakin besar discount factor semakin baik final policy yang dihasilkan, selama discount factor kurang dari 1.</a:t>
            </a:r>
          </a:p>
        </p:txBody>
      </p:sp>
    </p:spTree>
    <p:extLst>
      <p:ext uri="{BB962C8B-B14F-4D97-AF65-F5344CB8AC3E}">
        <p14:creationId xmlns:p14="http://schemas.microsoft.com/office/powerpoint/2010/main" val="2214441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8AA4-B890-4493-BF8D-9CDB079FDC2E}"/>
              </a:ext>
            </a:extLst>
          </p:cNvPr>
          <p:cNvSpPr>
            <a:spLocks noGrp="1"/>
          </p:cNvSpPr>
          <p:nvPr>
            <p:ph type="title"/>
          </p:nvPr>
        </p:nvSpPr>
        <p:spPr/>
        <p:txBody>
          <a:bodyPr/>
          <a:lstStyle/>
          <a:p>
            <a:r>
              <a:rPr lang="id-ID" dirty="0"/>
              <a:t>Bellman Equations</a:t>
            </a:r>
          </a:p>
        </p:txBody>
      </p:sp>
      <p:sp>
        <p:nvSpPr>
          <p:cNvPr id="3" name="Content Placeholder 2">
            <a:extLst>
              <a:ext uri="{FF2B5EF4-FFF2-40B4-BE49-F238E27FC236}">
                <a16:creationId xmlns:a16="http://schemas.microsoft.com/office/drawing/2014/main" id="{FBBBEAF6-1DF1-4937-BCCE-3733118B069A}"/>
              </a:ext>
            </a:extLst>
          </p:cNvPr>
          <p:cNvSpPr>
            <a:spLocks noGrp="1"/>
          </p:cNvSpPr>
          <p:nvPr>
            <p:ph sz="quarter" idx="13"/>
          </p:nvPr>
        </p:nvSpPr>
        <p:spPr/>
        <p:txBody>
          <a:bodyPr/>
          <a:lstStyle/>
          <a:p>
            <a:r>
              <a:rPr lang="en-US" dirty="0"/>
              <a:t>bellman question </a:t>
            </a:r>
            <a:r>
              <a:rPr lang="en-US" dirty="0" err="1"/>
              <a:t>adalah</a:t>
            </a:r>
            <a:r>
              <a:rPr lang="en-US" dirty="0"/>
              <a:t> </a:t>
            </a:r>
            <a:r>
              <a:rPr lang="en-US" dirty="0" err="1"/>
              <a:t>suatu</a:t>
            </a:r>
            <a:r>
              <a:rPr lang="en-US" dirty="0"/>
              <a:t> </a:t>
            </a:r>
            <a:r>
              <a:rPr lang="en-US" dirty="0" err="1"/>
              <a:t>kondisi</a:t>
            </a:r>
            <a:r>
              <a:rPr lang="en-US" dirty="0"/>
              <a:t> </a:t>
            </a:r>
            <a:r>
              <a:rPr lang="en-US" dirty="0" err="1"/>
              <a:t>pada</a:t>
            </a:r>
            <a:r>
              <a:rPr lang="en-US" dirty="0"/>
              <a:t> </a:t>
            </a:r>
            <a:r>
              <a:rPr lang="en-US" dirty="0" err="1"/>
              <a:t>persamaan</a:t>
            </a:r>
            <a:r>
              <a:rPr lang="en-US" dirty="0"/>
              <a:t> </a:t>
            </a:r>
            <a:r>
              <a:rPr lang="en-US" dirty="0" err="1"/>
              <a:t>matematika</a:t>
            </a:r>
            <a:r>
              <a:rPr lang="en-US" dirty="0"/>
              <a:t> yang </a:t>
            </a:r>
            <a:r>
              <a:rPr lang="en-US" dirty="0" err="1"/>
              <a:t>berfungsi</a:t>
            </a:r>
            <a:r>
              <a:rPr lang="en-US" dirty="0"/>
              <a:t> </a:t>
            </a:r>
            <a:r>
              <a:rPr lang="en-US" dirty="0" err="1"/>
              <a:t>untuk</a:t>
            </a:r>
            <a:r>
              <a:rPr lang="en-US" dirty="0"/>
              <a:t> </a:t>
            </a:r>
            <a:r>
              <a:rPr lang="en-US" dirty="0" err="1"/>
              <a:t>mengoptimalkan</a:t>
            </a:r>
            <a:r>
              <a:rPr lang="en-US" dirty="0"/>
              <a:t> </a:t>
            </a:r>
            <a:r>
              <a:rPr lang="en-US" dirty="0" err="1"/>
              <a:t>pemprograman</a:t>
            </a:r>
            <a:r>
              <a:rPr lang="en-US" dirty="0"/>
              <a:t> yang </a:t>
            </a:r>
            <a:r>
              <a:rPr lang="en-US" dirty="0" err="1"/>
              <a:t>dinamis</a:t>
            </a:r>
            <a:endParaRPr lang="id-ID" dirty="0"/>
          </a:p>
          <a:p>
            <a:endParaRPr lang="id-ID" dirty="0"/>
          </a:p>
        </p:txBody>
      </p:sp>
    </p:spTree>
    <p:extLst>
      <p:ext uri="{BB962C8B-B14F-4D97-AF65-F5344CB8AC3E}">
        <p14:creationId xmlns:p14="http://schemas.microsoft.com/office/powerpoint/2010/main" val="33143031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29C9-EE6C-458C-B036-1F03D5EA8111}"/>
              </a:ext>
            </a:extLst>
          </p:cNvPr>
          <p:cNvSpPr>
            <a:spLocks noGrp="1"/>
          </p:cNvSpPr>
          <p:nvPr>
            <p:ph type="title"/>
          </p:nvPr>
        </p:nvSpPr>
        <p:spPr/>
        <p:txBody>
          <a:bodyPr/>
          <a:lstStyle/>
          <a:p>
            <a:endParaRPr lang="id-ID" dirty="0"/>
          </a:p>
        </p:txBody>
      </p:sp>
      <p:sp>
        <p:nvSpPr>
          <p:cNvPr id="3" name="Content Placeholder 2">
            <a:extLst>
              <a:ext uri="{FF2B5EF4-FFF2-40B4-BE49-F238E27FC236}">
                <a16:creationId xmlns:a16="http://schemas.microsoft.com/office/drawing/2014/main" id="{FFF5EA36-CE8E-4DB0-9BB9-EDE71CBF7E47}"/>
              </a:ext>
            </a:extLst>
          </p:cNvPr>
          <p:cNvSpPr>
            <a:spLocks noGrp="1"/>
          </p:cNvSpPr>
          <p:nvPr>
            <p:ph sz="quarter" idx="13"/>
          </p:nvPr>
        </p:nvSpPr>
        <p:spPr/>
        <p:txBody>
          <a:bodyPr>
            <a:normAutofit fontScale="70000" lnSpcReduction="20000"/>
          </a:bodyPr>
          <a:lstStyle/>
          <a:p>
            <a:r>
              <a:rPr lang="en-US" dirty="0" err="1"/>
              <a:t>Terdapat</a:t>
            </a:r>
            <a:r>
              <a:rPr lang="en-US" dirty="0"/>
              <a:t> </a:t>
            </a:r>
            <a:r>
              <a:rPr lang="en-US" dirty="0" err="1"/>
              <a:t>sebuah</a:t>
            </a:r>
            <a:r>
              <a:rPr lang="en-US" dirty="0"/>
              <a:t> </a:t>
            </a:r>
            <a:r>
              <a:rPr lang="en-US" dirty="0" err="1"/>
              <a:t>fungsi</a:t>
            </a:r>
            <a:r>
              <a:rPr lang="en-US" dirty="0"/>
              <a:t> </a:t>
            </a:r>
            <a:r>
              <a:rPr lang="en-US" dirty="0" err="1"/>
              <a:t>atau</a:t>
            </a:r>
            <a:r>
              <a:rPr lang="en-US" dirty="0"/>
              <a:t> </a:t>
            </a:r>
            <a:r>
              <a:rPr lang="en-US" dirty="0" err="1"/>
              <a:t>persamaan</a:t>
            </a:r>
            <a:r>
              <a:rPr lang="en-US" dirty="0"/>
              <a:t> Bellman Equation </a:t>
            </a:r>
            <a:r>
              <a:rPr lang="en-US" dirty="0" err="1"/>
              <a:t>dengan</a:t>
            </a:r>
            <a:r>
              <a:rPr lang="en-US" dirty="0"/>
              <a:t> </a:t>
            </a:r>
            <a:r>
              <a:rPr lang="en-US" dirty="0" err="1"/>
              <a:t>variabel</a:t>
            </a:r>
            <a:r>
              <a:rPr lang="en-US" dirty="0"/>
              <a:t> </a:t>
            </a:r>
            <a:r>
              <a:rPr lang="en-US" dirty="0" err="1"/>
              <a:t>keluaran</a:t>
            </a:r>
            <a:r>
              <a:rPr lang="en-US" dirty="0"/>
              <a:t> U(s) </a:t>
            </a:r>
            <a:r>
              <a:rPr lang="en-US" dirty="0" err="1"/>
              <a:t>yaitu</a:t>
            </a:r>
            <a:r>
              <a:rPr lang="en-US" dirty="0"/>
              <a:t> Value Function </a:t>
            </a:r>
            <a:r>
              <a:rPr lang="en-US" dirty="0" err="1"/>
              <a:t>atau</a:t>
            </a:r>
            <a:r>
              <a:rPr lang="en-US" dirty="0"/>
              <a:t> State Utility yang </a:t>
            </a:r>
            <a:r>
              <a:rPr lang="en-US" dirty="0" err="1"/>
              <a:t>berfungsi</a:t>
            </a:r>
            <a:r>
              <a:rPr lang="en-US" dirty="0"/>
              <a:t> </a:t>
            </a:r>
            <a:r>
              <a:rPr lang="en-US" dirty="0" err="1"/>
              <a:t>untuk</a:t>
            </a:r>
            <a:r>
              <a:rPr lang="en-US" dirty="0"/>
              <a:t> </a:t>
            </a:r>
            <a:r>
              <a:rPr lang="en-US" dirty="0" err="1"/>
              <a:t>mengevaluasi</a:t>
            </a:r>
            <a:r>
              <a:rPr lang="en-US" dirty="0"/>
              <a:t> </a:t>
            </a:r>
            <a:r>
              <a:rPr lang="en-US" dirty="0" err="1"/>
              <a:t>aksi</a:t>
            </a:r>
            <a:r>
              <a:rPr lang="en-US" dirty="0"/>
              <a:t> yang </a:t>
            </a:r>
            <a:r>
              <a:rPr lang="en-US" dirty="0" err="1"/>
              <a:t>sudah</a:t>
            </a:r>
            <a:r>
              <a:rPr lang="en-US" dirty="0"/>
              <a:t> </a:t>
            </a:r>
            <a:r>
              <a:rPr lang="en-US" dirty="0" err="1"/>
              <a:t>diambil</a:t>
            </a:r>
            <a:r>
              <a:rPr lang="en-US" dirty="0"/>
              <a:t> yang </a:t>
            </a:r>
            <a:r>
              <a:rPr lang="en-US" dirty="0" err="1"/>
              <a:t>menghasilkan</a:t>
            </a:r>
            <a:r>
              <a:rPr lang="en-US" dirty="0"/>
              <a:t> </a:t>
            </a:r>
            <a:r>
              <a:rPr lang="en-US" dirty="0" err="1"/>
              <a:t>nilai</a:t>
            </a:r>
            <a:r>
              <a:rPr lang="en-US" dirty="0"/>
              <a:t> </a:t>
            </a:r>
            <a:r>
              <a:rPr lang="en-US" dirty="0" err="1"/>
              <a:t>ekspektasi</a:t>
            </a:r>
            <a:r>
              <a:rPr lang="en-US" dirty="0"/>
              <a:t> </a:t>
            </a:r>
            <a:r>
              <a:rPr lang="en-US" dirty="0" err="1"/>
              <a:t>pada</a:t>
            </a:r>
            <a:r>
              <a:rPr lang="en-US" dirty="0"/>
              <a:t> </a:t>
            </a:r>
            <a:r>
              <a:rPr lang="en-US" dirty="0" err="1"/>
              <a:t>tahap</a:t>
            </a:r>
            <a:r>
              <a:rPr lang="en-US" dirty="0"/>
              <a:t> </a:t>
            </a:r>
            <a:r>
              <a:rPr lang="en-US" dirty="0" err="1"/>
              <a:t>selanjutnya</a:t>
            </a:r>
            <a:r>
              <a:rPr lang="en-US" dirty="0"/>
              <a:t> </a:t>
            </a:r>
            <a:r>
              <a:rPr lang="en-US" dirty="0" err="1"/>
              <a:t>dari</a:t>
            </a:r>
            <a:r>
              <a:rPr lang="en-US" dirty="0"/>
              <a:t> </a:t>
            </a:r>
            <a:r>
              <a:rPr lang="en-US" dirty="0" err="1"/>
              <a:t>nilai</a:t>
            </a:r>
            <a:r>
              <a:rPr lang="en-US" dirty="0"/>
              <a:t> reward yang </a:t>
            </a:r>
            <a:r>
              <a:rPr lang="en-US" dirty="0" err="1"/>
              <a:t>sudah</a:t>
            </a:r>
            <a:r>
              <a:rPr lang="en-US" dirty="0"/>
              <a:t> </a:t>
            </a:r>
            <a:r>
              <a:rPr lang="en-US" dirty="0" err="1"/>
              <a:t>dihitung</a:t>
            </a:r>
            <a:r>
              <a:rPr lang="en-US" dirty="0"/>
              <a:t> </a:t>
            </a:r>
            <a:r>
              <a:rPr lang="en-US" dirty="0" err="1"/>
              <a:t>dengan</a:t>
            </a:r>
            <a:r>
              <a:rPr lang="en-US" dirty="0"/>
              <a:t> discount factor (</a:t>
            </a:r>
            <a:r>
              <a:rPr lang="en-US" dirty="0" err="1"/>
              <a:t>dengan</a:t>
            </a:r>
            <a:r>
              <a:rPr lang="en-US" dirty="0"/>
              <a:t> </a:t>
            </a:r>
            <a:r>
              <a:rPr lang="en-US" dirty="0" err="1"/>
              <a:t>nilai</a:t>
            </a:r>
            <a:r>
              <a:rPr lang="en-US" dirty="0"/>
              <a:t> 0&lt; 𝛾 ≤1) </a:t>
            </a:r>
            <a:r>
              <a:rPr lang="en-US" dirty="0" err="1"/>
              <a:t>apabila</a:t>
            </a:r>
            <a:r>
              <a:rPr lang="en-US" dirty="0"/>
              <a:t> </a:t>
            </a:r>
            <a:r>
              <a:rPr lang="en-US" dirty="0" err="1"/>
              <a:t>mengambil</a:t>
            </a:r>
            <a:r>
              <a:rPr lang="en-US" dirty="0"/>
              <a:t> </a:t>
            </a:r>
            <a:r>
              <a:rPr lang="en-US" dirty="0" err="1"/>
              <a:t>aksi</a:t>
            </a:r>
            <a:r>
              <a:rPr lang="en-US" dirty="0"/>
              <a:t> a </a:t>
            </a:r>
            <a:r>
              <a:rPr lang="en-US" dirty="0" err="1"/>
              <a:t>pada</a:t>
            </a:r>
            <a:r>
              <a:rPr lang="en-US" dirty="0"/>
              <a:t> state s.</a:t>
            </a:r>
            <a:endParaRPr lang="id-ID" dirty="0"/>
          </a:p>
          <a:p>
            <a:r>
              <a:rPr lang="en-US" dirty="0"/>
              <a:t>U = Utility </a:t>
            </a:r>
            <a:endParaRPr lang="id-ID" dirty="0"/>
          </a:p>
          <a:p>
            <a:r>
              <a:rPr lang="en-US" dirty="0"/>
              <a:t>R = Reward. </a:t>
            </a:r>
            <a:endParaRPr lang="id-ID" dirty="0"/>
          </a:p>
          <a:p>
            <a:r>
              <a:rPr lang="en-US" dirty="0"/>
              <a:t>S = Current state. </a:t>
            </a:r>
            <a:endParaRPr lang="id-ID" dirty="0"/>
          </a:p>
          <a:p>
            <a:r>
              <a:rPr lang="en-US" dirty="0"/>
              <a:t>S’= Next state. </a:t>
            </a:r>
            <a:endParaRPr lang="id-ID" dirty="0"/>
          </a:p>
          <a:p>
            <a:r>
              <a:rPr lang="en-US" dirty="0"/>
              <a:t>A = Action. </a:t>
            </a:r>
            <a:endParaRPr lang="id-ID" dirty="0"/>
          </a:p>
          <a:p>
            <a:r>
              <a:rPr lang="en-US" dirty="0"/>
              <a:t>T = Transition probability.</a:t>
            </a:r>
            <a:endParaRPr lang="id-ID" dirty="0"/>
          </a:p>
          <a:p>
            <a:r>
              <a:rPr lang="en-US" dirty="0"/>
              <a:t>𝛾 = Gamma/discount factor</a:t>
            </a:r>
            <a:endParaRPr lang="id-ID" dirty="0"/>
          </a:p>
        </p:txBody>
      </p:sp>
      <p:pic>
        <p:nvPicPr>
          <p:cNvPr id="4" name="Picture 3">
            <a:extLst>
              <a:ext uri="{FF2B5EF4-FFF2-40B4-BE49-F238E27FC236}">
                <a16:creationId xmlns:a16="http://schemas.microsoft.com/office/drawing/2014/main" id="{A3359B22-39FA-458B-8882-301E2410F262}"/>
              </a:ext>
            </a:extLst>
          </p:cNvPr>
          <p:cNvPicPr/>
          <p:nvPr/>
        </p:nvPicPr>
        <p:blipFill rotWithShape="1">
          <a:blip r:embed="rId2"/>
          <a:srcRect l="2083" t="45610" r="7853" b="39567"/>
          <a:stretch/>
        </p:blipFill>
        <p:spPr bwMode="auto">
          <a:xfrm>
            <a:off x="1364661" y="893735"/>
            <a:ext cx="9462052" cy="10457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4149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E260-965E-4EA0-AF8B-D4C6C8509D36}"/>
              </a:ext>
            </a:extLst>
          </p:cNvPr>
          <p:cNvSpPr>
            <a:spLocks noGrp="1"/>
          </p:cNvSpPr>
          <p:nvPr>
            <p:ph type="title"/>
          </p:nvPr>
        </p:nvSpPr>
        <p:spPr/>
        <p:txBody>
          <a:bodyPr/>
          <a:lstStyle/>
          <a:p>
            <a:pPr algn="l"/>
            <a:r>
              <a:rPr lang="en-US" dirty="0" err="1"/>
              <a:t>Biasanya</a:t>
            </a:r>
            <a:r>
              <a:rPr lang="en-US" dirty="0"/>
              <a:t> </a:t>
            </a:r>
            <a:r>
              <a:rPr lang="en-US" dirty="0" err="1"/>
              <a:t>penggunaan</a:t>
            </a:r>
            <a:r>
              <a:rPr lang="en-US" dirty="0"/>
              <a:t> </a:t>
            </a:r>
            <a:r>
              <a:rPr lang="en-US" dirty="0" err="1"/>
              <a:t>dari</a:t>
            </a:r>
            <a:r>
              <a:rPr lang="en-US" dirty="0"/>
              <a:t> </a:t>
            </a:r>
            <a:r>
              <a:rPr lang="en-US" dirty="0" err="1"/>
              <a:t>persamaan</a:t>
            </a:r>
            <a:r>
              <a:rPr lang="en-US" dirty="0"/>
              <a:t> bellman question </a:t>
            </a:r>
            <a:r>
              <a:rPr lang="en-US" dirty="0" err="1"/>
              <a:t>ini</a:t>
            </a:r>
            <a:r>
              <a:rPr lang="en-US" dirty="0"/>
              <a:t> </a:t>
            </a:r>
            <a:r>
              <a:rPr lang="en-US" dirty="0" err="1"/>
              <a:t>adalah</a:t>
            </a:r>
            <a:r>
              <a:rPr lang="en-US" dirty="0"/>
              <a:t> </a:t>
            </a:r>
            <a:r>
              <a:rPr lang="en-US" dirty="0" err="1"/>
              <a:t>untuk</a:t>
            </a:r>
            <a:r>
              <a:rPr lang="en-US" dirty="0"/>
              <a:t>:</a:t>
            </a:r>
            <a:endParaRPr lang="id-ID" dirty="0"/>
          </a:p>
        </p:txBody>
      </p:sp>
      <p:sp>
        <p:nvSpPr>
          <p:cNvPr id="3" name="Content Placeholder 2">
            <a:extLst>
              <a:ext uri="{FF2B5EF4-FFF2-40B4-BE49-F238E27FC236}">
                <a16:creationId xmlns:a16="http://schemas.microsoft.com/office/drawing/2014/main" id="{425163A6-1FAC-46D7-9B64-D221CDB643A1}"/>
              </a:ext>
            </a:extLst>
          </p:cNvPr>
          <p:cNvSpPr>
            <a:spLocks noGrp="1"/>
          </p:cNvSpPr>
          <p:nvPr>
            <p:ph sz="quarter" idx="13"/>
          </p:nvPr>
        </p:nvSpPr>
        <p:spPr/>
        <p:txBody>
          <a:bodyPr/>
          <a:lstStyle/>
          <a:p>
            <a:pPr lvl="0"/>
            <a:r>
              <a:rPr lang="en-US" dirty="0" err="1"/>
              <a:t>Menghitung</a:t>
            </a:r>
            <a:r>
              <a:rPr lang="en-US" dirty="0"/>
              <a:t> </a:t>
            </a:r>
            <a:r>
              <a:rPr lang="en-US" dirty="0" err="1"/>
              <a:t>rute</a:t>
            </a:r>
            <a:r>
              <a:rPr lang="en-US" dirty="0"/>
              <a:t> paling </a:t>
            </a:r>
            <a:r>
              <a:rPr lang="en-US" dirty="0" err="1"/>
              <a:t>efektif</a:t>
            </a:r>
            <a:endParaRPr lang="id-ID" dirty="0"/>
          </a:p>
          <a:p>
            <a:pPr lvl="0"/>
            <a:r>
              <a:rPr lang="en-US" dirty="0" err="1"/>
              <a:t>Menghitung</a:t>
            </a:r>
            <a:r>
              <a:rPr lang="en-US" dirty="0"/>
              <a:t> </a:t>
            </a:r>
            <a:r>
              <a:rPr lang="en-US" dirty="0" err="1"/>
              <a:t>perbandingan</a:t>
            </a:r>
            <a:r>
              <a:rPr lang="en-US" dirty="0"/>
              <a:t> </a:t>
            </a:r>
            <a:r>
              <a:rPr lang="en-US" dirty="0" err="1"/>
              <a:t>jarak</a:t>
            </a:r>
            <a:endParaRPr lang="id-ID" dirty="0"/>
          </a:p>
          <a:p>
            <a:pPr lvl="0"/>
            <a:r>
              <a:rPr lang="en-US" dirty="0" err="1"/>
              <a:t>Pencarian</a:t>
            </a:r>
            <a:r>
              <a:rPr lang="en-US" dirty="0"/>
              <a:t> </a:t>
            </a:r>
            <a:r>
              <a:rPr lang="en-US" dirty="0" err="1"/>
              <a:t>tempat</a:t>
            </a:r>
            <a:r>
              <a:rPr lang="en-US" dirty="0"/>
              <a:t> </a:t>
            </a:r>
            <a:r>
              <a:rPr lang="en-US" dirty="0" err="1"/>
              <a:t>pada</a:t>
            </a:r>
            <a:r>
              <a:rPr lang="en-US" dirty="0"/>
              <a:t> </a:t>
            </a:r>
            <a:r>
              <a:rPr lang="en-US" dirty="0" err="1"/>
              <a:t>lokasi</a:t>
            </a:r>
            <a:r>
              <a:rPr lang="en-US" dirty="0"/>
              <a:t> </a:t>
            </a:r>
            <a:r>
              <a:rPr lang="en-US" dirty="0" err="1"/>
              <a:t>terdekat</a:t>
            </a:r>
            <a:endParaRPr lang="id-ID" dirty="0"/>
          </a:p>
          <a:p>
            <a:pPr lvl="0"/>
            <a:r>
              <a:rPr lang="en-US" dirty="0" err="1"/>
              <a:t>Menemukan</a:t>
            </a:r>
            <a:r>
              <a:rPr lang="en-US" dirty="0"/>
              <a:t> </a:t>
            </a:r>
            <a:r>
              <a:rPr lang="en-US" dirty="0" err="1"/>
              <a:t>pembiayaan</a:t>
            </a:r>
            <a:r>
              <a:rPr lang="en-US" dirty="0"/>
              <a:t> yang paling minimum</a:t>
            </a:r>
            <a:endParaRPr lang="id-ID" dirty="0"/>
          </a:p>
          <a:p>
            <a:pPr lvl="0"/>
            <a:r>
              <a:rPr lang="en-US" dirty="0" err="1"/>
              <a:t>Meminimumkan</a:t>
            </a:r>
            <a:r>
              <a:rPr lang="en-US" dirty="0"/>
              <a:t> </a:t>
            </a:r>
            <a:r>
              <a:rPr lang="en-US" dirty="0" err="1"/>
              <a:t>rute</a:t>
            </a:r>
            <a:r>
              <a:rPr lang="en-US" dirty="0"/>
              <a:t> </a:t>
            </a:r>
            <a:r>
              <a:rPr lang="en-US" dirty="0" err="1"/>
              <a:t>perjalanan</a:t>
            </a:r>
            <a:endParaRPr lang="id-ID" dirty="0"/>
          </a:p>
        </p:txBody>
      </p:sp>
    </p:spTree>
    <p:extLst>
      <p:ext uri="{BB962C8B-B14F-4D97-AF65-F5344CB8AC3E}">
        <p14:creationId xmlns:p14="http://schemas.microsoft.com/office/powerpoint/2010/main" val="23213032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01F58-5DAC-4D18-AABC-B4F14F2C6200}"/>
              </a:ext>
            </a:extLst>
          </p:cNvPr>
          <p:cNvSpPr>
            <a:spLocks noGrp="1"/>
          </p:cNvSpPr>
          <p:nvPr>
            <p:ph type="title"/>
          </p:nvPr>
        </p:nvSpPr>
        <p:spPr/>
        <p:txBody>
          <a:bodyPr/>
          <a:lstStyle/>
          <a:p>
            <a:r>
              <a:rPr lang="id-ID" dirty="0"/>
              <a:t>Markov Decision Processes</a:t>
            </a:r>
          </a:p>
        </p:txBody>
      </p:sp>
      <p:sp>
        <p:nvSpPr>
          <p:cNvPr id="3" name="Content Placeholder 2">
            <a:extLst>
              <a:ext uri="{FF2B5EF4-FFF2-40B4-BE49-F238E27FC236}">
                <a16:creationId xmlns:a16="http://schemas.microsoft.com/office/drawing/2014/main" id="{E7F72032-4DDB-4D19-AF14-77F177038018}"/>
              </a:ext>
            </a:extLst>
          </p:cNvPr>
          <p:cNvSpPr>
            <a:spLocks noGrp="1"/>
          </p:cNvSpPr>
          <p:nvPr>
            <p:ph sz="quarter" idx="13"/>
          </p:nvPr>
        </p:nvSpPr>
        <p:spPr/>
        <p:txBody>
          <a:bodyPr>
            <a:normAutofit/>
          </a:bodyPr>
          <a:lstStyle/>
          <a:p>
            <a:r>
              <a:rPr lang="id-ID" dirty="0"/>
              <a:t>Topik yang diangkat kali ini adalah kontrol otomatis yang dilakukan berdasarkan permasalahan kepadatan lalu lintas.</a:t>
            </a:r>
          </a:p>
        </p:txBody>
      </p:sp>
    </p:spTree>
    <p:extLst>
      <p:ext uri="{BB962C8B-B14F-4D97-AF65-F5344CB8AC3E}">
        <p14:creationId xmlns:p14="http://schemas.microsoft.com/office/powerpoint/2010/main" val="1402399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0FFD6-CC37-4663-B862-42A85AA6C6AD}"/>
              </a:ext>
            </a:extLst>
          </p:cNvPr>
          <p:cNvSpPr>
            <a:spLocks noGrp="1"/>
          </p:cNvSpPr>
          <p:nvPr>
            <p:ph type="title"/>
          </p:nvPr>
        </p:nvSpPr>
        <p:spPr/>
        <p:txBody>
          <a:bodyPr/>
          <a:lstStyle/>
          <a:p>
            <a:pPr algn="l"/>
            <a:r>
              <a:rPr lang="en-US" dirty="0" err="1"/>
              <a:t>Langkah-langkah</a:t>
            </a:r>
            <a:r>
              <a:rPr lang="en-US" dirty="0"/>
              <a:t> </a:t>
            </a:r>
            <a:r>
              <a:rPr lang="en-US" dirty="0" err="1"/>
              <a:t>membuat</a:t>
            </a:r>
            <a:r>
              <a:rPr lang="en-US" dirty="0"/>
              <a:t> bellman question </a:t>
            </a:r>
            <a:r>
              <a:rPr lang="en-US" dirty="0" err="1"/>
              <a:t>adalah</a:t>
            </a:r>
            <a:r>
              <a:rPr lang="en-US" dirty="0"/>
              <a:t>:</a:t>
            </a:r>
            <a:endParaRPr lang="id-ID" dirty="0"/>
          </a:p>
        </p:txBody>
      </p:sp>
      <p:sp>
        <p:nvSpPr>
          <p:cNvPr id="3" name="Content Placeholder 2">
            <a:extLst>
              <a:ext uri="{FF2B5EF4-FFF2-40B4-BE49-F238E27FC236}">
                <a16:creationId xmlns:a16="http://schemas.microsoft.com/office/drawing/2014/main" id="{EB846875-2D43-48E8-8A91-07B7FDE9F11C}"/>
              </a:ext>
            </a:extLst>
          </p:cNvPr>
          <p:cNvSpPr>
            <a:spLocks noGrp="1"/>
          </p:cNvSpPr>
          <p:nvPr>
            <p:ph sz="quarter" idx="13"/>
          </p:nvPr>
        </p:nvSpPr>
        <p:spPr/>
        <p:txBody>
          <a:bodyPr/>
          <a:lstStyle/>
          <a:p>
            <a:pPr lvl="0"/>
            <a:r>
              <a:rPr lang="en-US" dirty="0" err="1"/>
              <a:t>Menentukan</a:t>
            </a:r>
            <a:r>
              <a:rPr lang="en-US" dirty="0"/>
              <a:t> </a:t>
            </a:r>
            <a:r>
              <a:rPr lang="en-US" dirty="0" err="1"/>
              <a:t>titik</a:t>
            </a:r>
            <a:r>
              <a:rPr lang="en-US" dirty="0"/>
              <a:t> </a:t>
            </a:r>
            <a:r>
              <a:rPr lang="en-US" dirty="0" err="1"/>
              <a:t>asal</a:t>
            </a:r>
            <a:r>
              <a:rPr lang="en-US" dirty="0"/>
              <a:t> </a:t>
            </a:r>
            <a:r>
              <a:rPr lang="en-US" dirty="0" err="1"/>
              <a:t>dan</a:t>
            </a:r>
            <a:r>
              <a:rPr lang="en-US" dirty="0"/>
              <a:t> </a:t>
            </a:r>
            <a:r>
              <a:rPr lang="en-US" dirty="0" err="1"/>
              <a:t>menentukan</a:t>
            </a:r>
            <a:r>
              <a:rPr lang="en-US" dirty="0"/>
              <a:t> </a:t>
            </a:r>
            <a:r>
              <a:rPr lang="en-US" dirty="0" err="1"/>
              <a:t>semua</a:t>
            </a:r>
            <a:r>
              <a:rPr lang="en-US" dirty="0"/>
              <a:t> </a:t>
            </a:r>
            <a:r>
              <a:rPr lang="en-US" dirty="0" err="1"/>
              <a:t>titik</a:t>
            </a:r>
            <a:endParaRPr lang="id-ID" dirty="0"/>
          </a:p>
          <a:p>
            <a:pPr lvl="0"/>
            <a:r>
              <a:rPr lang="en-US" dirty="0" err="1"/>
              <a:t>Memberikan</a:t>
            </a:r>
            <a:r>
              <a:rPr lang="en-US" dirty="0"/>
              <a:t> </a:t>
            </a:r>
            <a:r>
              <a:rPr lang="en-US" dirty="0" err="1"/>
              <a:t>nilai</a:t>
            </a:r>
            <a:r>
              <a:rPr lang="en-US" dirty="0"/>
              <a:t> </a:t>
            </a:r>
            <a:r>
              <a:rPr lang="en-US" dirty="0" err="1"/>
              <a:t>untuk</a:t>
            </a:r>
            <a:r>
              <a:rPr lang="en-US" dirty="0"/>
              <a:t> </a:t>
            </a:r>
            <a:r>
              <a:rPr lang="en-US" dirty="0" err="1"/>
              <a:t>semua</a:t>
            </a:r>
            <a:r>
              <a:rPr lang="en-US" dirty="0"/>
              <a:t> </a:t>
            </a:r>
            <a:r>
              <a:rPr lang="en-US" dirty="0" err="1"/>
              <a:t>titik</a:t>
            </a:r>
            <a:endParaRPr lang="id-ID" dirty="0"/>
          </a:p>
          <a:p>
            <a:pPr lvl="0"/>
            <a:r>
              <a:rPr lang="en-US" dirty="0" err="1"/>
              <a:t>Menentukan</a:t>
            </a:r>
            <a:r>
              <a:rPr lang="en-US" dirty="0"/>
              <a:t> </a:t>
            </a:r>
            <a:r>
              <a:rPr lang="en-US" dirty="0" err="1"/>
              <a:t>iterasi</a:t>
            </a:r>
            <a:r>
              <a:rPr lang="en-US" dirty="0"/>
              <a:t> </a:t>
            </a:r>
            <a:r>
              <a:rPr lang="en-US" dirty="0" err="1"/>
              <a:t>semua</a:t>
            </a:r>
            <a:r>
              <a:rPr lang="en-US" dirty="0"/>
              <a:t> </a:t>
            </a:r>
            <a:r>
              <a:rPr lang="en-US" dirty="0" err="1"/>
              <a:t>titik</a:t>
            </a:r>
            <a:endParaRPr lang="id-ID" dirty="0"/>
          </a:p>
          <a:p>
            <a:pPr lvl="0"/>
            <a:r>
              <a:rPr lang="en-US" dirty="0" err="1"/>
              <a:t>Menentukan</a:t>
            </a:r>
            <a:r>
              <a:rPr lang="en-US" dirty="0"/>
              <a:t> </a:t>
            </a:r>
            <a:r>
              <a:rPr lang="en-US" dirty="0" err="1"/>
              <a:t>efektifitas</a:t>
            </a:r>
            <a:r>
              <a:rPr lang="en-US" dirty="0"/>
              <a:t> </a:t>
            </a:r>
            <a:r>
              <a:rPr lang="en-US" dirty="0" err="1"/>
              <a:t>dari</a:t>
            </a:r>
            <a:r>
              <a:rPr lang="en-US" dirty="0"/>
              <a:t> </a:t>
            </a:r>
            <a:r>
              <a:rPr lang="en-US" dirty="0" err="1"/>
              <a:t>pembuatan</a:t>
            </a:r>
            <a:r>
              <a:rPr lang="en-US" dirty="0"/>
              <a:t> bellman</a:t>
            </a:r>
            <a:endParaRPr lang="id-ID" dirty="0"/>
          </a:p>
        </p:txBody>
      </p:sp>
    </p:spTree>
    <p:extLst>
      <p:ext uri="{BB962C8B-B14F-4D97-AF65-F5344CB8AC3E}">
        <p14:creationId xmlns:p14="http://schemas.microsoft.com/office/powerpoint/2010/main" val="3148669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8168B-68FE-4432-8FEF-2140C7659A41}"/>
              </a:ext>
            </a:extLst>
          </p:cNvPr>
          <p:cNvSpPr>
            <a:spLocks noGrp="1"/>
          </p:cNvSpPr>
          <p:nvPr>
            <p:ph type="title"/>
          </p:nvPr>
        </p:nvSpPr>
        <p:spPr/>
        <p:txBody>
          <a:bodyPr/>
          <a:lstStyle/>
          <a:p>
            <a:endParaRPr lang="id-ID"/>
          </a:p>
        </p:txBody>
      </p:sp>
      <p:pic>
        <p:nvPicPr>
          <p:cNvPr id="4" name="The Bellman Equations - 1">
            <a:hlinkClick r:id="" action="ppaction://media"/>
            <a:extLst>
              <a:ext uri="{FF2B5EF4-FFF2-40B4-BE49-F238E27FC236}">
                <a16:creationId xmlns:a16="http://schemas.microsoft.com/office/drawing/2014/main" id="{903A1AB0-3D01-4C10-A72C-EA640E845A9A}"/>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935637" y="1089000"/>
            <a:ext cx="8320725" cy="4680000"/>
          </a:xfrm>
        </p:spPr>
      </p:pic>
    </p:spTree>
    <p:extLst>
      <p:ext uri="{BB962C8B-B14F-4D97-AF65-F5344CB8AC3E}">
        <p14:creationId xmlns:p14="http://schemas.microsoft.com/office/powerpoint/2010/main" val="16324560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2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82DC-74DD-463C-BD15-60FFBFAC058A}"/>
              </a:ext>
            </a:extLst>
          </p:cNvPr>
          <p:cNvSpPr>
            <a:spLocks noGrp="1"/>
          </p:cNvSpPr>
          <p:nvPr>
            <p:ph type="title"/>
          </p:nvPr>
        </p:nvSpPr>
        <p:spPr/>
        <p:txBody>
          <a:bodyPr/>
          <a:lstStyle/>
          <a:p>
            <a:endParaRPr lang="id-ID"/>
          </a:p>
        </p:txBody>
      </p:sp>
      <p:pic>
        <p:nvPicPr>
          <p:cNvPr id="4" name="The Bellman Equations - 2">
            <a:hlinkClick r:id="" action="ppaction://media"/>
            <a:extLst>
              <a:ext uri="{FF2B5EF4-FFF2-40B4-BE49-F238E27FC236}">
                <a16:creationId xmlns:a16="http://schemas.microsoft.com/office/drawing/2014/main" id="{CCEB3457-1432-4DEE-B04F-559F3E5938C6}"/>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935637" y="1089000"/>
            <a:ext cx="8320726" cy="4680000"/>
          </a:xfrm>
        </p:spPr>
      </p:pic>
    </p:spTree>
    <p:extLst>
      <p:ext uri="{BB962C8B-B14F-4D97-AF65-F5344CB8AC3E}">
        <p14:creationId xmlns:p14="http://schemas.microsoft.com/office/powerpoint/2010/main" val="13463461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4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BFD4-7F68-4B95-A12E-FABE1BB4F26E}"/>
              </a:ext>
            </a:extLst>
          </p:cNvPr>
          <p:cNvSpPr>
            <a:spLocks noGrp="1"/>
          </p:cNvSpPr>
          <p:nvPr>
            <p:ph type="title"/>
          </p:nvPr>
        </p:nvSpPr>
        <p:spPr/>
        <p:txBody>
          <a:bodyPr/>
          <a:lstStyle/>
          <a:p>
            <a:endParaRPr lang="id-ID"/>
          </a:p>
        </p:txBody>
      </p:sp>
      <p:pic>
        <p:nvPicPr>
          <p:cNvPr id="4" name="The Bellman Equations - 3">
            <a:hlinkClick r:id="" action="ppaction://media"/>
            <a:extLst>
              <a:ext uri="{FF2B5EF4-FFF2-40B4-BE49-F238E27FC236}">
                <a16:creationId xmlns:a16="http://schemas.microsoft.com/office/drawing/2014/main" id="{6BA6B934-EFA9-4830-A317-4E365EC9D25A}"/>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935637" y="1089000"/>
            <a:ext cx="8320725" cy="4680000"/>
          </a:xfrm>
        </p:spPr>
      </p:pic>
    </p:spTree>
    <p:extLst>
      <p:ext uri="{BB962C8B-B14F-4D97-AF65-F5344CB8AC3E}">
        <p14:creationId xmlns:p14="http://schemas.microsoft.com/office/powerpoint/2010/main" val="1552023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1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6A434-038C-4FDC-AE40-0F11B7D0082C}"/>
              </a:ext>
            </a:extLst>
          </p:cNvPr>
          <p:cNvSpPr>
            <a:spLocks noGrp="1"/>
          </p:cNvSpPr>
          <p:nvPr>
            <p:ph type="title"/>
          </p:nvPr>
        </p:nvSpPr>
        <p:spPr/>
        <p:txBody>
          <a:bodyPr/>
          <a:lstStyle/>
          <a:p>
            <a:pPr algn="l"/>
            <a:r>
              <a:rPr lang="id-ID" dirty="0"/>
              <a:t>daftar pustaka</a:t>
            </a:r>
          </a:p>
        </p:txBody>
      </p:sp>
      <p:sp>
        <p:nvSpPr>
          <p:cNvPr id="3" name="Content Placeholder 2">
            <a:extLst>
              <a:ext uri="{FF2B5EF4-FFF2-40B4-BE49-F238E27FC236}">
                <a16:creationId xmlns:a16="http://schemas.microsoft.com/office/drawing/2014/main" id="{7EC8971C-6A85-4C09-9755-393A151117F2}"/>
              </a:ext>
            </a:extLst>
          </p:cNvPr>
          <p:cNvSpPr>
            <a:spLocks noGrp="1"/>
          </p:cNvSpPr>
          <p:nvPr>
            <p:ph sz="quarter" idx="13"/>
          </p:nvPr>
        </p:nvSpPr>
        <p:spPr/>
        <p:txBody>
          <a:bodyPr/>
          <a:lstStyle/>
          <a:p>
            <a:r>
              <a:rPr lang="id-ID" dirty="0">
                <a:hlinkClick r:id="rId2"/>
              </a:rPr>
              <a:t>http://socj.telkomuniversity.ac.id/ocs/index.php/indosc/indosc2016/paper/viewFile/117/81</a:t>
            </a:r>
            <a:endParaRPr lang="id-ID" dirty="0"/>
          </a:p>
          <a:p>
            <a:endParaRPr lang="id-ID" dirty="0"/>
          </a:p>
        </p:txBody>
      </p:sp>
    </p:spTree>
    <p:extLst>
      <p:ext uri="{BB962C8B-B14F-4D97-AF65-F5344CB8AC3E}">
        <p14:creationId xmlns:p14="http://schemas.microsoft.com/office/powerpoint/2010/main" val="16245419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C49F-6566-4538-8FF4-ED630B355BDE}"/>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6130649C-52BF-40D4-AECE-9E7A26FD203F}"/>
              </a:ext>
            </a:extLst>
          </p:cNvPr>
          <p:cNvSpPr>
            <a:spLocks noGrp="1"/>
          </p:cNvSpPr>
          <p:nvPr>
            <p:ph sz="quarter" idx="13"/>
          </p:nvPr>
        </p:nvSpPr>
        <p:spPr/>
        <p:txBody>
          <a:bodyPr/>
          <a:lstStyle/>
          <a:p>
            <a:pPr algn="just"/>
            <a:r>
              <a:rPr lang="id-ID" dirty="0"/>
              <a:t>Kemacetan lalu lintas/traffic congestion merupakan masalah yang memiliki pengaruh cukup besar terhadap perputaran perekonomian terutama pada kota-kota besar yang sudah menjadi masalah sehari-hari. Kemacetan dapat disebabkan oleh beberapa faktor, diantaranya bertambahnya volume kendaraan pada satu area, adanya penyempitan ruas jalan serta faktor infrastruktur lainnya, atau tidak baiknya konfigurasi lampu lalu lintas pada suatu persimpangan, sehingga menyebabkan bertambahnya antrian kendaraan pada persimpangan tersebut.</a:t>
            </a:r>
          </a:p>
        </p:txBody>
      </p:sp>
    </p:spTree>
    <p:extLst>
      <p:ext uri="{BB962C8B-B14F-4D97-AF65-F5344CB8AC3E}">
        <p14:creationId xmlns:p14="http://schemas.microsoft.com/office/powerpoint/2010/main" val="1263370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59FE7-D6E3-4C39-8415-9035B3C8D19E}"/>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3C86B27A-3110-4FF5-8C50-C89AB31BAA23}"/>
              </a:ext>
            </a:extLst>
          </p:cNvPr>
          <p:cNvSpPr>
            <a:spLocks noGrp="1"/>
          </p:cNvSpPr>
          <p:nvPr>
            <p:ph sz="quarter" idx="13"/>
          </p:nvPr>
        </p:nvSpPr>
        <p:spPr/>
        <p:txBody>
          <a:bodyPr/>
          <a:lstStyle/>
          <a:p>
            <a:pPr algn="just"/>
            <a:r>
              <a:rPr lang="id-ID" dirty="0"/>
              <a:t>Penelitian kali ini mengoptimalkan konfigurasi lampu lalu lintas dengan menggunakan metode model based Reinforcement Learning yaitu Markov Decision Process (MDP). MDP dipilih karena cocok dengan problem yang diajukan, yaitu sequential decision problem atau permasalahan untuk memilih aksi yang tepat berdasarkan keadaan-keadaan lingkungan secara sekuensial. MDP dapat menghasilkan kumpulan aksi yang optimal berdasarkan observasi keadaan lingkungan yang disebut sebagai optimal policy, sehingga dapat memberikan hasil yang optimal untuk sequential decision problem.</a:t>
            </a:r>
          </a:p>
        </p:txBody>
      </p:sp>
    </p:spTree>
    <p:extLst>
      <p:ext uri="{BB962C8B-B14F-4D97-AF65-F5344CB8AC3E}">
        <p14:creationId xmlns:p14="http://schemas.microsoft.com/office/powerpoint/2010/main" val="26299161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5601-A0E5-48D5-A1B6-01BF6C225029}"/>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8CB3F26F-2A6C-41F7-90A1-4363F37DFB48}"/>
              </a:ext>
            </a:extLst>
          </p:cNvPr>
          <p:cNvSpPr>
            <a:spLocks noGrp="1"/>
          </p:cNvSpPr>
          <p:nvPr>
            <p:ph sz="quarter" idx="13"/>
          </p:nvPr>
        </p:nvSpPr>
        <p:spPr/>
        <p:txBody>
          <a:bodyPr/>
          <a:lstStyle/>
          <a:p>
            <a:pPr algn="just"/>
            <a:r>
              <a:rPr lang="id-ID" dirty="0"/>
              <a:t>Reinforcement Learning (RL) pada intinya adalah bagaimana cara memetakan keadaan menjadi aksi, pembelajar atau yang disebut dengan agent tidak diberi arahan untuk memilih aksi yang cocok untuk kasus tertentu, tapi dibiarkan berinteraksi dengan lingkungan sistem dan memilih aksi terbaik berdasarkan value atau feedback yang didapatkan dengan cara mencoba aksi-aksi yang tersedia. Dengan trial and error, RL dapat mempelajari aturan-aturan yang terdapat dalam sebuah sistem.</a:t>
            </a:r>
          </a:p>
          <a:p>
            <a:pPr algn="just"/>
            <a:endParaRPr lang="id-ID" dirty="0"/>
          </a:p>
        </p:txBody>
      </p:sp>
    </p:spTree>
    <p:extLst>
      <p:ext uri="{BB962C8B-B14F-4D97-AF65-F5344CB8AC3E}">
        <p14:creationId xmlns:p14="http://schemas.microsoft.com/office/powerpoint/2010/main" val="14323082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0754-7230-4B6D-A8B0-AF17E0D34ECC}"/>
              </a:ext>
            </a:extLst>
          </p:cNvPr>
          <p:cNvSpPr>
            <a:spLocks noGrp="1"/>
          </p:cNvSpPr>
          <p:nvPr>
            <p:ph type="title"/>
          </p:nvPr>
        </p:nvSpPr>
        <p:spPr/>
        <p:txBody>
          <a:bodyPr/>
          <a:lstStyle/>
          <a:p>
            <a:r>
              <a:rPr lang="id-ID" dirty="0"/>
              <a:t>Penggunaan mdp</a:t>
            </a:r>
          </a:p>
        </p:txBody>
      </p:sp>
      <p:sp>
        <p:nvSpPr>
          <p:cNvPr id="3" name="Content Placeholder 2">
            <a:extLst>
              <a:ext uri="{FF2B5EF4-FFF2-40B4-BE49-F238E27FC236}">
                <a16:creationId xmlns:a16="http://schemas.microsoft.com/office/drawing/2014/main" id="{3DC2A2DE-E329-40D1-860E-47AFA90DC46A}"/>
              </a:ext>
            </a:extLst>
          </p:cNvPr>
          <p:cNvSpPr>
            <a:spLocks noGrp="1"/>
          </p:cNvSpPr>
          <p:nvPr>
            <p:ph sz="quarter" idx="13"/>
          </p:nvPr>
        </p:nvSpPr>
        <p:spPr/>
        <p:txBody>
          <a:bodyPr/>
          <a:lstStyle/>
          <a:p>
            <a:pPr algn="just"/>
            <a:r>
              <a:rPr lang="id-ID" dirty="0"/>
              <a:t>MDP yang digunakan memiliki desain yang dibuat berdasarkan keadaan infrastruktur, state diambil berdasarkan kepadatan jalan, action yang berupa konfigurasi lampu hijau di salah satu lampu pada satu junction per time step, agent berupa junction sehingga terdapat dua transition matrix, kemudian immediate reward yang secara default diberikan berdasarkan state.</a:t>
            </a:r>
          </a:p>
        </p:txBody>
      </p:sp>
    </p:spTree>
    <p:extLst>
      <p:ext uri="{BB962C8B-B14F-4D97-AF65-F5344CB8AC3E}">
        <p14:creationId xmlns:p14="http://schemas.microsoft.com/office/powerpoint/2010/main" val="5477795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F13F-5A20-421A-BC30-1D5F45608047}"/>
              </a:ext>
            </a:extLst>
          </p:cNvPr>
          <p:cNvSpPr>
            <a:spLocks noGrp="1"/>
          </p:cNvSpPr>
          <p:nvPr>
            <p:ph type="title"/>
          </p:nvPr>
        </p:nvSpPr>
        <p:spPr>
          <a:xfrm>
            <a:off x="913774" y="80292"/>
            <a:ext cx="10364451" cy="1596177"/>
          </a:xfrm>
        </p:spPr>
        <p:txBody>
          <a:bodyPr/>
          <a:lstStyle/>
          <a:p>
            <a:r>
              <a:rPr lang="id-ID" dirty="0"/>
              <a:t>State</a:t>
            </a:r>
          </a:p>
        </p:txBody>
      </p:sp>
      <p:sp>
        <p:nvSpPr>
          <p:cNvPr id="3" name="Content Placeholder 2">
            <a:extLst>
              <a:ext uri="{FF2B5EF4-FFF2-40B4-BE49-F238E27FC236}">
                <a16:creationId xmlns:a16="http://schemas.microsoft.com/office/drawing/2014/main" id="{5B99FD5C-941A-40EE-87A8-7C0855C8EF85}"/>
              </a:ext>
            </a:extLst>
          </p:cNvPr>
          <p:cNvSpPr>
            <a:spLocks noGrp="1"/>
          </p:cNvSpPr>
          <p:nvPr>
            <p:ph sz="quarter" idx="13"/>
          </p:nvPr>
        </p:nvSpPr>
        <p:spPr>
          <a:xfrm>
            <a:off x="914399" y="3057714"/>
            <a:ext cx="10363826" cy="3424107"/>
          </a:xfrm>
        </p:spPr>
        <p:txBody>
          <a:bodyPr/>
          <a:lstStyle/>
          <a:p>
            <a:pPr algn="just"/>
            <a:r>
              <a:rPr lang="id-ID" dirty="0"/>
              <a:t>State per junction merupakan susunan segmen (Low, Medium, High) dari masing-masing jalur, sehingga menjadi kumpulan segment 4 jalur, diantaranya “L, L, L, L” (Low, Low, Low, Low), “L, M, H, M” (Low, Medium, High, Medium), “H, L, H, L” (High, Low, High, Low), dan lain lain.</a:t>
            </a:r>
          </a:p>
          <a:p>
            <a:pPr algn="just"/>
            <a:r>
              <a:rPr lang="id-ID" dirty="0"/>
              <a:t>Berdasarkan state diatas, maka dapat dihitung kemungkinan total state yang reachable, per junction memiliki total 4 jalur masuk dimana masing-masing jalur memiliki 3 segment, total kemungkinan state yang reachable adalah jumlah_segment jalur yaitu sebanyak 34 = 81 states.</a:t>
            </a:r>
          </a:p>
        </p:txBody>
      </p:sp>
      <p:pic>
        <p:nvPicPr>
          <p:cNvPr id="4" name="Picture 3">
            <a:extLst>
              <a:ext uri="{FF2B5EF4-FFF2-40B4-BE49-F238E27FC236}">
                <a16:creationId xmlns:a16="http://schemas.microsoft.com/office/drawing/2014/main" id="{39B23EB1-5A48-4E6A-BE27-5980DB95F655}"/>
              </a:ext>
            </a:extLst>
          </p:cNvPr>
          <p:cNvPicPr>
            <a:picLocks noChangeAspect="1"/>
          </p:cNvPicPr>
          <p:nvPr/>
        </p:nvPicPr>
        <p:blipFill>
          <a:blip r:embed="rId2"/>
          <a:stretch>
            <a:fillRect/>
          </a:stretch>
        </p:blipFill>
        <p:spPr>
          <a:xfrm>
            <a:off x="3632597" y="1437930"/>
            <a:ext cx="4926803" cy="1381245"/>
          </a:xfrm>
          <a:prstGeom prst="rect">
            <a:avLst/>
          </a:prstGeom>
        </p:spPr>
      </p:pic>
    </p:spTree>
    <p:extLst>
      <p:ext uri="{BB962C8B-B14F-4D97-AF65-F5344CB8AC3E}">
        <p14:creationId xmlns:p14="http://schemas.microsoft.com/office/powerpoint/2010/main" val="2277970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5EF76-BE54-46D1-B4BC-CA051928DB27}"/>
              </a:ext>
            </a:extLst>
          </p:cNvPr>
          <p:cNvSpPr>
            <a:spLocks noGrp="1"/>
          </p:cNvSpPr>
          <p:nvPr>
            <p:ph type="title"/>
          </p:nvPr>
        </p:nvSpPr>
        <p:spPr/>
        <p:txBody>
          <a:bodyPr/>
          <a:lstStyle/>
          <a:p>
            <a:r>
              <a:rPr lang="id-ID" dirty="0"/>
              <a:t>action</a:t>
            </a:r>
          </a:p>
        </p:txBody>
      </p:sp>
      <p:sp>
        <p:nvSpPr>
          <p:cNvPr id="3" name="Content Placeholder 2">
            <a:extLst>
              <a:ext uri="{FF2B5EF4-FFF2-40B4-BE49-F238E27FC236}">
                <a16:creationId xmlns:a16="http://schemas.microsoft.com/office/drawing/2014/main" id="{A636F1B9-6EA4-4E78-9A66-40957C3B65FB}"/>
              </a:ext>
            </a:extLst>
          </p:cNvPr>
          <p:cNvSpPr>
            <a:spLocks noGrp="1"/>
          </p:cNvSpPr>
          <p:nvPr>
            <p:ph sz="quarter" idx="13"/>
          </p:nvPr>
        </p:nvSpPr>
        <p:spPr/>
        <p:txBody>
          <a:bodyPr/>
          <a:lstStyle/>
          <a:p>
            <a:pPr algn="just"/>
            <a:r>
              <a:rPr lang="id-ID" dirty="0"/>
              <a:t>Action per junction merupakan lampu yang di-switch hijau di salah satu jalur, setiap action diatur sehingga terjadi setiap 5 time step, sedangkan cycle spawn kendaraan tetap pada 1 time step, hal ini dilakukan agar pergantian warna lampu tidak terlalu cepat. Action direpresentasikan dengan angka (0-3), dimana action 0 adalah lampu pada jalur nomor 0 (lane_0) yang dihijaukan sedangkan pada jalur nomor 1 hingga 3 lampu dimerahkan, sehingga jumlah kemungkinan action yang dapat terjadi pada setiap transisi state pada MDP ini adalah 4 action.</a:t>
            </a:r>
          </a:p>
        </p:txBody>
      </p:sp>
    </p:spTree>
    <p:extLst>
      <p:ext uri="{BB962C8B-B14F-4D97-AF65-F5344CB8AC3E}">
        <p14:creationId xmlns:p14="http://schemas.microsoft.com/office/powerpoint/2010/main" val="680895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5556C-82B5-4BDA-AD1A-9A2BC97C6F6B}"/>
              </a:ext>
            </a:extLst>
          </p:cNvPr>
          <p:cNvSpPr>
            <a:spLocks noGrp="1"/>
          </p:cNvSpPr>
          <p:nvPr>
            <p:ph type="title"/>
          </p:nvPr>
        </p:nvSpPr>
        <p:spPr/>
        <p:txBody>
          <a:bodyPr/>
          <a:lstStyle/>
          <a:p>
            <a:r>
              <a:rPr lang="id-ID" dirty="0"/>
              <a:t>training</a:t>
            </a:r>
          </a:p>
        </p:txBody>
      </p:sp>
      <p:sp>
        <p:nvSpPr>
          <p:cNvPr id="3" name="Content Placeholder 2">
            <a:extLst>
              <a:ext uri="{FF2B5EF4-FFF2-40B4-BE49-F238E27FC236}">
                <a16:creationId xmlns:a16="http://schemas.microsoft.com/office/drawing/2014/main" id="{21628170-5348-4617-BD60-4A05978456E8}"/>
              </a:ext>
            </a:extLst>
          </p:cNvPr>
          <p:cNvSpPr>
            <a:spLocks noGrp="1"/>
          </p:cNvSpPr>
          <p:nvPr>
            <p:ph sz="quarter" idx="13"/>
          </p:nvPr>
        </p:nvSpPr>
        <p:spPr/>
        <p:txBody>
          <a:bodyPr/>
          <a:lstStyle/>
          <a:p>
            <a:pPr algn="just"/>
            <a:r>
              <a:rPr lang="id-ID" dirty="0"/>
              <a:t>Training untuk mendapatkan Transition Probability Matrix: Transition Probability Matrix atau Model Transisi dibentuk melalui observasi perpindahan state pada infrastruktur, saat setiap terjadinya action per 5 time step, akan dilihat initial state serta next state nya serta dihitung jumlah terjadinya, kemudian akan dibagi dengan jumlah keseluruhan initial state melakukan action tersebut. Setiap junction memiliki satu transition probability matrix, sehingga untuk infrastruktur ini seperti pada gambar sebelumya terdapat dua buah transition matrix.</a:t>
            </a:r>
            <a:r>
              <a:rPr lang="it-IT" dirty="0"/>
              <a:t> contoh tabel transition probability terlihat pada t</a:t>
            </a:r>
            <a:r>
              <a:rPr lang="id-ID" dirty="0"/>
              <a:t>abel berikut</a:t>
            </a:r>
          </a:p>
        </p:txBody>
      </p:sp>
    </p:spTree>
    <p:extLst>
      <p:ext uri="{BB962C8B-B14F-4D97-AF65-F5344CB8AC3E}">
        <p14:creationId xmlns:p14="http://schemas.microsoft.com/office/powerpoint/2010/main" val="35148095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TM04033925[[fn=Droplet]]</Template>
  <TotalTime>572</TotalTime>
  <Words>1117</Words>
  <Application>Microsoft Office PowerPoint</Application>
  <PresentationFormat>Widescreen</PresentationFormat>
  <Paragraphs>57</Paragraphs>
  <Slides>24</Slides>
  <Notes>0</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Tw Cen MT</vt:lpstr>
      <vt:lpstr>Droplet</vt:lpstr>
      <vt:lpstr>Reinforcement Learning</vt:lpstr>
      <vt:lpstr>Markov Decision Processes</vt:lpstr>
      <vt:lpstr>PowerPoint Presentation</vt:lpstr>
      <vt:lpstr>PowerPoint Presentation</vt:lpstr>
      <vt:lpstr>PowerPoint Presentation</vt:lpstr>
      <vt:lpstr>Penggunaan mdp</vt:lpstr>
      <vt:lpstr>State</vt:lpstr>
      <vt:lpstr>action</vt:lpstr>
      <vt:lpstr>training</vt:lpstr>
      <vt:lpstr>PowerPoint Presentation</vt:lpstr>
      <vt:lpstr>Immediate Reward</vt:lpstr>
      <vt:lpstr>Value Iteration</vt:lpstr>
      <vt:lpstr>PowerPoint Presentation</vt:lpstr>
      <vt:lpstr>Pencarian Parameter Optimal MDP</vt:lpstr>
      <vt:lpstr>PowerPoint Presentation</vt:lpstr>
      <vt:lpstr>KESIMPULAN</vt:lpstr>
      <vt:lpstr>Bellman Equations</vt:lpstr>
      <vt:lpstr>PowerPoint Presentation</vt:lpstr>
      <vt:lpstr>Biasanya penggunaan dari persamaan bellman question ini adalah untuk:</vt:lpstr>
      <vt:lpstr>Langkah-langkah membuat bellman question adalah:</vt:lpstr>
      <vt:lpstr>PowerPoint Presentation</vt:lpstr>
      <vt:lpstr>PowerPoint Presentation</vt:lpstr>
      <vt:lpstr>PowerPoint Presentation</vt:lpstr>
      <vt:lpstr>daftar pustaka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Jentrisi</dc:creator>
  <cp:lastModifiedBy>Jentrisi</cp:lastModifiedBy>
  <cp:revision>11</cp:revision>
  <dcterms:created xsi:type="dcterms:W3CDTF">2018-04-09T18:10:42Z</dcterms:created>
  <dcterms:modified xsi:type="dcterms:W3CDTF">2018-04-21T06:22:43Z</dcterms:modified>
</cp:coreProperties>
</file>